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352" r:id="rId3"/>
    <p:sldId id="363" r:id="rId4"/>
    <p:sldId id="624" r:id="rId5"/>
    <p:sldId id="676" r:id="rId6"/>
    <p:sldId id="693" r:id="rId7"/>
    <p:sldId id="675" r:id="rId8"/>
    <p:sldId id="677" r:id="rId9"/>
    <p:sldId id="364" r:id="rId10"/>
    <p:sldId id="678" r:id="rId11"/>
    <p:sldId id="679" r:id="rId12"/>
    <p:sldId id="680" r:id="rId13"/>
    <p:sldId id="681" r:id="rId14"/>
    <p:sldId id="690" r:id="rId15"/>
    <p:sldId id="691" r:id="rId16"/>
    <p:sldId id="692" r:id="rId17"/>
    <p:sldId id="365" r:id="rId18"/>
    <p:sldId id="689" r:id="rId19"/>
    <p:sldId id="569" r:id="rId20"/>
    <p:sldId id="258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lx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53"/>
    <a:srgbClr val="243342"/>
    <a:srgbClr val="798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6346" autoAdjust="0"/>
  </p:normalViewPr>
  <p:slideViewPr>
    <p:cSldViewPr snapToGrid="0">
      <p:cViewPr varScale="1">
        <p:scale>
          <a:sx n="106" d="100"/>
          <a:sy n="106" d="100"/>
        </p:scale>
        <p:origin x="12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4A977-DCA7-4669-8B00-6C141106432B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031A7-4900-4265-AAA0-E0930032C1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33BA-5C1F-41E2-89CC-9A0981093C74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6534-C23B-4D28-849F-14E4D220163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17"/>
            <a:ext cx="9144000" cy="514676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4042"/>
            <a:ext cx="350550" cy="7333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33BA-5C1F-41E2-89CC-9A0981093C74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6534-C23B-4D28-849F-14E4D22016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33BA-5C1F-41E2-89CC-9A0981093C74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6534-C23B-4D28-849F-14E4D22016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33BA-5C1F-41E2-89CC-9A0981093C74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6534-C23B-4D28-849F-14E4D22016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33BA-5C1F-41E2-89CC-9A0981093C74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6534-C23B-4D28-849F-14E4D22016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33BA-5C1F-41E2-89CC-9A0981093C74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6534-C23B-4D28-849F-14E4D22016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33BA-5C1F-41E2-89CC-9A0981093C74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6534-C23B-4D28-849F-14E4D22016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33BA-5C1F-41E2-89CC-9A0981093C74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6534-C23B-4D28-849F-14E4D22016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33BA-5C1F-41E2-89CC-9A0981093C74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6534-C23B-4D28-849F-14E4D22016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33BA-5C1F-41E2-89CC-9A0981093C74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6534-C23B-4D28-849F-14E4D22016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33BA-5C1F-41E2-89CC-9A0981093C74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6534-C23B-4D28-849F-14E4D22016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B33BA-5C1F-41E2-89CC-9A0981093C74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86534-C23B-4D28-849F-14E4D220163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26376"/>
            <a:ext cx="281964" cy="7209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3375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99" y="17756"/>
            <a:ext cx="179353" cy="74572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90439" y="4894397"/>
            <a:ext cx="4563122" cy="130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Reporter: 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王俊杰   焦晓宁</a:t>
            </a:r>
            <a:endParaRPr lang="en-US" altLang="zh-CN" sz="2000" dirty="0">
              <a:solidFill>
                <a:srgbClr val="C00000"/>
              </a:solidFill>
            </a:endParaRPr>
          </a:p>
          <a:p>
            <a:pPr algn="ctr"/>
            <a:endParaRPr lang="en-US" altLang="zh-CN" sz="2000" dirty="0">
              <a:solidFill>
                <a:srgbClr val="0070C0"/>
              </a:solidFill>
            </a:endParaRPr>
          </a:p>
          <a:p>
            <a:pPr algn="ctr"/>
            <a:r>
              <a:rPr lang="zh-CN" altLang="en-US" sz="2000" dirty="0"/>
              <a:t>计算机科学与工程学院</a:t>
            </a:r>
            <a:endParaRPr lang="en-US" altLang="zh-CN" sz="2000" dirty="0"/>
          </a:p>
          <a:p>
            <a:pPr algn="ctr"/>
            <a:r>
              <a:rPr lang="zh-CN" altLang="en-US" sz="2000" dirty="0"/>
              <a:t>大数据与机器学习实验室</a:t>
            </a:r>
            <a:endParaRPr lang="en-US" altLang="zh-CN" sz="2000" dirty="0"/>
          </a:p>
        </p:txBody>
      </p:sp>
      <p:sp>
        <p:nvSpPr>
          <p:cNvPr id="8" name="文本框 7"/>
          <p:cNvSpPr txBox="1"/>
          <p:nvPr/>
        </p:nvSpPr>
        <p:spPr>
          <a:xfrm>
            <a:off x="724535" y="1115695"/>
            <a:ext cx="77717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en-US" altLang="zh-CN" sz="3200" b="1" i="0" dirty="0">
                <a:solidFill>
                  <a:srgbClr val="222226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You Only Look One-level Feature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442026" y="2641848"/>
            <a:ext cx="5348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Author:     </a:t>
            </a:r>
            <a:r>
              <a:rPr lang="en-US" sz="1600" b="1" dirty="0" err="1">
                <a:latin typeface="Times New Roman" panose="02020603050405020304" charset="0"/>
                <a:cs typeface="Times New Roman" panose="02020603050405020304" charset="0"/>
              </a:rPr>
              <a:t>Qiang</a:t>
            </a:r>
            <a:r>
              <a:rPr lang="en-US" sz="1600" b="1" dirty="0">
                <a:latin typeface="Times New Roman" panose="02020603050405020304" charset="0"/>
                <a:cs typeface="Times New Roman" panose="02020603050405020304" charset="0"/>
              </a:rPr>
              <a:t>  Chen     </a:t>
            </a:r>
            <a:r>
              <a:rPr lang="en-US" sz="1600" b="1" dirty="0" err="1">
                <a:latin typeface="Times New Roman" panose="02020603050405020304" charset="0"/>
                <a:cs typeface="Times New Roman" panose="02020603050405020304" charset="0"/>
              </a:rPr>
              <a:t>Yingming</a:t>
            </a:r>
            <a:r>
              <a:rPr lang="en-US" sz="1600" b="1" dirty="0">
                <a:latin typeface="Times New Roman" panose="02020603050405020304" charset="0"/>
                <a:cs typeface="Times New Roman" panose="02020603050405020304" charset="0"/>
              </a:rPr>
              <a:t> Wang                         	Tong    Yang     </a:t>
            </a:r>
            <a:r>
              <a:rPr lang="en-US" sz="1600" b="1" dirty="0" err="1">
                <a:latin typeface="Times New Roman" panose="02020603050405020304" charset="0"/>
                <a:cs typeface="Times New Roman" panose="02020603050405020304" charset="0"/>
              </a:rPr>
              <a:t>Xiangyu</a:t>
            </a:r>
            <a:r>
              <a:rPr lang="en-US" sz="1600" b="1" dirty="0">
                <a:latin typeface="Times New Roman" panose="02020603050405020304" charset="0"/>
                <a:cs typeface="Times New Roman" panose="02020603050405020304" charset="0"/>
              </a:rPr>
              <a:t> Zhang     </a:t>
            </a:r>
          </a:p>
          <a:p>
            <a:r>
              <a:rPr lang="en-US" sz="1600" b="1" dirty="0">
                <a:latin typeface="Times New Roman" panose="02020603050405020304" charset="0"/>
                <a:cs typeface="Times New Roman" panose="02020603050405020304" charset="0"/>
              </a:rPr>
              <a:t>	Jian     Cheng    Jian Sun</a:t>
            </a:r>
          </a:p>
          <a:p>
            <a:r>
              <a:rPr lang="en-US" sz="1600" dirty="0">
                <a:latin typeface="Times New Roman" panose="02020603050405020304" charset="0"/>
                <a:cs typeface="Times New Roman" panose="02020603050405020304" charset="0"/>
              </a:rPr>
              <a:t>                  Chinese Academy of Sciences </a:t>
            </a:r>
          </a:p>
          <a:p>
            <a:r>
              <a:rPr lang="en-US" sz="1600" dirty="0">
                <a:latin typeface="Times New Roman" panose="02020603050405020304" charset="0"/>
                <a:cs typeface="Times New Roman" panose="02020603050405020304" charset="0"/>
              </a:rPr>
              <a:t>                  MEGVII Technology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991677" y="4557212"/>
            <a:ext cx="523748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rgbClr val="0070C0"/>
                </a:solidFill>
              </a:rPr>
              <a:t>https://arxiv.org/abs/2103.09460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143216" y="1752056"/>
            <a:ext cx="26117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2021</a:t>
            </a:r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CVPR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80415" y="127000"/>
            <a:ext cx="48895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sym typeface="+mn-ea"/>
              </a:rPr>
              <a:t>Method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75207" y="126594"/>
            <a:ext cx="605224" cy="521970"/>
            <a:chOff x="4365646" y="1521907"/>
            <a:chExt cx="438463" cy="521970"/>
          </a:xfrm>
          <a:solidFill>
            <a:srgbClr val="A40000"/>
          </a:solidFill>
        </p:grpSpPr>
        <p:sp>
          <p:nvSpPr>
            <p:cNvPr id="12" name="圆角矩形 31"/>
            <p:cNvSpPr/>
            <p:nvPr/>
          </p:nvSpPr>
          <p:spPr>
            <a:xfrm>
              <a:off x="4397265" y="1522520"/>
              <a:ext cx="393028" cy="3930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365646" y="1521907"/>
              <a:ext cx="438463" cy="5219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19075" y="918845"/>
            <a:ext cx="378460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Limited Scale Range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61365" y="1440815"/>
            <a:ext cx="79375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ﬁrst problem is that the range of scales matching to the C5 feature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receptive ﬁeld is limited, which impedes the detection performance for objects across various scales.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005" y="2613660"/>
            <a:ext cx="6269990" cy="27101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80415" y="127000"/>
            <a:ext cx="48895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sym typeface="+mn-ea"/>
              </a:rPr>
              <a:t>Method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75207" y="126594"/>
            <a:ext cx="605224" cy="521970"/>
            <a:chOff x="4365646" y="1521907"/>
            <a:chExt cx="438463" cy="521970"/>
          </a:xfrm>
          <a:solidFill>
            <a:srgbClr val="A40000"/>
          </a:solidFill>
        </p:grpSpPr>
        <p:sp>
          <p:nvSpPr>
            <p:cNvPr id="12" name="圆角矩形 31"/>
            <p:cNvSpPr/>
            <p:nvPr/>
          </p:nvSpPr>
          <p:spPr>
            <a:xfrm>
              <a:off x="4397265" y="1522520"/>
              <a:ext cx="393028" cy="3930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365646" y="1521907"/>
              <a:ext cx="438463" cy="5219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19075" y="918845"/>
            <a:ext cx="378460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Dilated Encoder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18185" y="1530350"/>
            <a:ext cx="8044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           It contains two main components: the Projector and the Residual Blocks.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95" y="2063750"/>
            <a:ext cx="7267575" cy="21240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80415" y="4187825"/>
            <a:ext cx="767588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Arial" panose="020B0604020202020204" pitchFamily="34" charset="0"/>
              </a:rPr>
              <a:t>●  The projection layer ﬁrst applies one 1 × 1 convolution layer to    reduce the channel dimension, then add one 3×3 convolution layer to reﬁne semantic contexts, which is the same as in the FPN</a:t>
            </a:r>
            <a:r>
              <a:rPr lang="en-US" altLang="zh-CN">
                <a:latin typeface="Arial" panose="020B0604020202020204" pitchFamily="34" charset="0"/>
              </a:rPr>
              <a:t>.</a:t>
            </a:r>
            <a:endParaRPr lang="zh-CN" altLang="en-US">
              <a:latin typeface="Arial" panose="020B0604020202020204" pitchFamily="34" charset="0"/>
            </a:endParaRPr>
          </a:p>
          <a:p>
            <a:r>
              <a:rPr lang="zh-CN" altLang="en-US">
                <a:latin typeface="Arial" panose="020B0604020202020204" pitchFamily="34" charset="0"/>
              </a:rPr>
              <a:t>●  we stack four successive dilated residual blocks with different dilation rates in the 3 × 3 convolution layers to generate output features with multiple receptive ﬁelds, covering all objects</a:t>
            </a:r>
            <a:r>
              <a:rPr lang="en-US" altLang="zh-CN">
                <a:latin typeface="Arial" panose="020B0604020202020204" pitchFamily="34" charset="0"/>
              </a:rPr>
              <a:t>’ </a:t>
            </a:r>
            <a:r>
              <a:rPr lang="zh-CN" altLang="en-US">
                <a:latin typeface="Arial" panose="020B0604020202020204" pitchFamily="34" charset="0"/>
              </a:rPr>
              <a:t>scales.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80415" y="127000"/>
            <a:ext cx="48895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sym typeface="+mn-ea"/>
              </a:rPr>
              <a:t>Method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75207" y="126594"/>
            <a:ext cx="605224" cy="521970"/>
            <a:chOff x="4365646" y="1521907"/>
            <a:chExt cx="438463" cy="521970"/>
          </a:xfrm>
          <a:solidFill>
            <a:srgbClr val="A40000"/>
          </a:solidFill>
        </p:grpSpPr>
        <p:sp>
          <p:nvSpPr>
            <p:cNvPr id="12" name="圆角矩形 31"/>
            <p:cNvSpPr/>
            <p:nvPr/>
          </p:nvSpPr>
          <p:spPr>
            <a:xfrm>
              <a:off x="4397265" y="1522520"/>
              <a:ext cx="393028" cy="3930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365646" y="1521907"/>
              <a:ext cx="438463" cy="5219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19075" y="918845"/>
            <a:ext cx="638683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Imbalance Problem on Positive Anchors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61365" y="1440815"/>
            <a:ext cx="76174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            </a:t>
            </a:r>
            <a:r>
              <a:t>Large ground-truth boxes induce more positive anchors than small ground-truth boxes in natural, which cause an imbalance problem for positive anchors. This imbalance makes detectors pay attention to large ground-truth boxes while ignoring the small ones when training.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15" y="2864485"/>
            <a:ext cx="7477125" cy="27717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80415" y="127000"/>
            <a:ext cx="48895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sym typeface="+mn-ea"/>
              </a:rPr>
              <a:t>Method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75207" y="126594"/>
            <a:ext cx="605224" cy="521970"/>
            <a:chOff x="4365646" y="1521907"/>
            <a:chExt cx="438463" cy="521970"/>
          </a:xfrm>
          <a:solidFill>
            <a:srgbClr val="A40000"/>
          </a:solidFill>
        </p:grpSpPr>
        <p:sp>
          <p:nvSpPr>
            <p:cNvPr id="12" name="圆角矩形 31"/>
            <p:cNvSpPr/>
            <p:nvPr/>
          </p:nvSpPr>
          <p:spPr>
            <a:xfrm>
              <a:off x="4397265" y="1522520"/>
              <a:ext cx="393028" cy="3930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365646" y="1521907"/>
              <a:ext cx="438463" cy="5219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19075" y="918845"/>
            <a:ext cx="638683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Uniform Matching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61365" y="1674495"/>
            <a:ext cx="76174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           </a:t>
            </a:r>
            <a:r>
              <a:rPr dirty="0"/>
              <a:t>we propose an Uniform Matching strategy: adopting the k nearest anchor as positive anchors for each ground-truth box, which makes sure that all </a:t>
            </a:r>
            <a:r>
              <a:rPr dirty="0" err="1"/>
              <a:t>groundtruth</a:t>
            </a:r>
            <a:r>
              <a:rPr dirty="0"/>
              <a:t> boxes can be matched with the same number of positive anchors uniformly regardless of their sizes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BFD10402-AB9F-4E60-BF0A-BBB8C85302E5}"/>
              </a:ext>
            </a:extLst>
          </p:cNvPr>
          <p:cNvGrpSpPr/>
          <p:nvPr/>
        </p:nvGrpSpPr>
        <p:grpSpPr>
          <a:xfrm>
            <a:off x="609132" y="3335234"/>
            <a:ext cx="3817043" cy="2157183"/>
            <a:chOff x="609132" y="3335234"/>
            <a:chExt cx="3817043" cy="2157183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FFD266BB-0775-48F0-998F-2686D8B80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132" y="3335234"/>
              <a:ext cx="3817043" cy="2157183"/>
            </a:xfrm>
            <a:prstGeom prst="rect">
              <a:avLst/>
            </a:prstGeom>
          </p:spPr>
        </p:pic>
        <p:sp>
          <p:nvSpPr>
            <p:cNvPr id="3" name="平行四边形 2">
              <a:extLst>
                <a:ext uri="{FF2B5EF4-FFF2-40B4-BE49-F238E27FC236}">
                  <a16:creationId xmlns:a16="http://schemas.microsoft.com/office/drawing/2014/main" id="{388657D5-C5F7-40FE-87CB-EFDC6921546A}"/>
                </a:ext>
              </a:extLst>
            </p:cNvPr>
            <p:cNvSpPr/>
            <p:nvPr/>
          </p:nvSpPr>
          <p:spPr>
            <a:xfrm>
              <a:off x="3207953" y="4848727"/>
              <a:ext cx="210553" cy="109855"/>
            </a:xfrm>
            <a:prstGeom prst="parallelogram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C8456428-AD30-41BB-A62C-2EE49A4510C2}"/>
              </a:ext>
            </a:extLst>
          </p:cNvPr>
          <p:cNvCxnSpPr/>
          <p:nvPr/>
        </p:nvCxnSpPr>
        <p:spPr>
          <a:xfrm flipV="1">
            <a:off x="3418506" y="3098132"/>
            <a:ext cx="1580615" cy="1696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955FAABF-E4D8-426D-9CF3-58BC28041FC4}"/>
              </a:ext>
            </a:extLst>
          </p:cNvPr>
          <p:cNvCxnSpPr/>
          <p:nvPr/>
        </p:nvCxnSpPr>
        <p:spPr>
          <a:xfrm>
            <a:off x="3368842" y="5019341"/>
            <a:ext cx="1696453" cy="713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5" name="表格 15">
            <a:extLst>
              <a:ext uri="{FF2B5EF4-FFF2-40B4-BE49-F238E27FC236}">
                <a16:creationId xmlns:a16="http://schemas.microsoft.com/office/drawing/2014/main" id="{BB8D4494-7444-48E0-B581-88BD9D950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866261"/>
              </p:ext>
            </p:extLst>
          </p:nvPr>
        </p:nvGraphicFramePr>
        <p:xfrm>
          <a:off x="5294868" y="2774385"/>
          <a:ext cx="3240000" cy="327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5370493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2016423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54168935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77683555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3963480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643113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9119259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30942243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75112605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75655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4437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176876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94912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66017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03488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096951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85844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0000" marR="90000" marT="45000" marB="45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4485878"/>
                  </a:ext>
                </a:extLst>
              </a:tr>
            </a:tbl>
          </a:graphicData>
        </a:graphic>
      </p:graphicFrame>
      <p:sp>
        <p:nvSpPr>
          <p:cNvPr id="16" name="椭圆 15">
            <a:extLst>
              <a:ext uri="{FF2B5EF4-FFF2-40B4-BE49-F238E27FC236}">
                <a16:creationId xmlns:a16="http://schemas.microsoft.com/office/drawing/2014/main" id="{F878FD64-A651-42FE-8731-BAC2C6BA82B8}"/>
              </a:ext>
            </a:extLst>
          </p:cNvPr>
          <p:cNvSpPr/>
          <p:nvPr/>
        </p:nvSpPr>
        <p:spPr>
          <a:xfrm>
            <a:off x="6914867" y="4349415"/>
            <a:ext cx="90000" cy="9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9E676B0-9348-4547-AEAB-DD2E1B402822}"/>
              </a:ext>
            </a:extLst>
          </p:cNvPr>
          <p:cNvSpPr/>
          <p:nvPr/>
        </p:nvSpPr>
        <p:spPr>
          <a:xfrm>
            <a:off x="6296535" y="3782908"/>
            <a:ext cx="1236663" cy="1313014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55963B4-16C0-4B21-9704-7BA024963EC7}"/>
              </a:ext>
            </a:extLst>
          </p:cNvPr>
          <p:cNvSpPr/>
          <p:nvPr/>
        </p:nvSpPr>
        <p:spPr>
          <a:xfrm>
            <a:off x="6382753" y="3038817"/>
            <a:ext cx="1109149" cy="115917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A8C3268-53F0-4DD4-80FA-A3340EDFE6AA}"/>
              </a:ext>
            </a:extLst>
          </p:cNvPr>
          <p:cNvSpPr/>
          <p:nvPr/>
        </p:nvSpPr>
        <p:spPr>
          <a:xfrm>
            <a:off x="6418193" y="4520458"/>
            <a:ext cx="1032303" cy="1084678"/>
          </a:xfrm>
          <a:prstGeom prst="rect">
            <a:avLst/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20220A8-B6B0-4BB2-8D18-D39AFAE1BDBC}"/>
              </a:ext>
            </a:extLst>
          </p:cNvPr>
          <p:cNvSpPr/>
          <p:nvPr/>
        </p:nvSpPr>
        <p:spPr>
          <a:xfrm>
            <a:off x="7100503" y="3903617"/>
            <a:ext cx="1104250" cy="115918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F959962-216E-4A94-93B8-4757F063B641}"/>
              </a:ext>
            </a:extLst>
          </p:cNvPr>
          <p:cNvSpPr/>
          <p:nvPr/>
        </p:nvSpPr>
        <p:spPr>
          <a:xfrm>
            <a:off x="5648864" y="3920981"/>
            <a:ext cx="1118129" cy="1084678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653C11B1-5294-4042-896F-3148A61A3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104" y="1729373"/>
            <a:ext cx="5732242" cy="435133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0CF8901-0E63-4628-A52F-C20A62B2143D}"/>
              </a:ext>
            </a:extLst>
          </p:cNvPr>
          <p:cNvSpPr txBox="1"/>
          <p:nvPr/>
        </p:nvSpPr>
        <p:spPr>
          <a:xfrm>
            <a:off x="780415" y="127000"/>
            <a:ext cx="48895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sym typeface="+mn-ea"/>
              </a:rPr>
              <a:t>Method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1377236-8F7C-449D-88DD-7637EBC17252}"/>
              </a:ext>
            </a:extLst>
          </p:cNvPr>
          <p:cNvGrpSpPr/>
          <p:nvPr/>
        </p:nvGrpSpPr>
        <p:grpSpPr>
          <a:xfrm>
            <a:off x="175207" y="126594"/>
            <a:ext cx="605224" cy="521970"/>
            <a:chOff x="4365646" y="1521907"/>
            <a:chExt cx="438463" cy="521970"/>
          </a:xfrm>
          <a:solidFill>
            <a:srgbClr val="A40000"/>
          </a:solidFill>
        </p:grpSpPr>
        <p:sp>
          <p:nvSpPr>
            <p:cNvPr id="6" name="圆角矩形 31">
              <a:extLst>
                <a:ext uri="{FF2B5EF4-FFF2-40B4-BE49-F238E27FC236}">
                  <a16:creationId xmlns:a16="http://schemas.microsoft.com/office/drawing/2014/main" id="{F14949B8-FABD-4768-84DF-D78DF58C1901}"/>
                </a:ext>
              </a:extLst>
            </p:cNvPr>
            <p:cNvSpPr/>
            <p:nvPr/>
          </p:nvSpPr>
          <p:spPr>
            <a:xfrm>
              <a:off x="4397265" y="1522520"/>
              <a:ext cx="393028" cy="3930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14E1AEE-E05A-4AA2-9B05-ABB6A59D2836}"/>
                </a:ext>
              </a:extLst>
            </p:cNvPr>
            <p:cNvSpPr txBox="1"/>
            <p:nvPr/>
          </p:nvSpPr>
          <p:spPr>
            <a:xfrm>
              <a:off x="4365646" y="1521907"/>
              <a:ext cx="438463" cy="5219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5C7BAB0E-DD6B-438D-BDD6-D224D6174C7E}"/>
              </a:ext>
            </a:extLst>
          </p:cNvPr>
          <p:cNvSpPr txBox="1"/>
          <p:nvPr/>
        </p:nvSpPr>
        <p:spPr>
          <a:xfrm>
            <a:off x="324853" y="973302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Model : backbone</a:t>
            </a:r>
          </a:p>
        </p:txBody>
      </p:sp>
    </p:spTree>
    <p:extLst>
      <p:ext uri="{BB962C8B-B14F-4D97-AF65-F5344CB8AC3E}">
        <p14:creationId xmlns:p14="http://schemas.microsoft.com/office/powerpoint/2010/main" val="1400405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43920AA-5046-452F-B46E-BB480C058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53" y="2390059"/>
            <a:ext cx="6267772" cy="187334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C0BB9E6-65A8-431C-B629-84DD2174B565}"/>
              </a:ext>
            </a:extLst>
          </p:cNvPr>
          <p:cNvSpPr txBox="1"/>
          <p:nvPr/>
        </p:nvSpPr>
        <p:spPr>
          <a:xfrm>
            <a:off x="780415" y="127000"/>
            <a:ext cx="48895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sym typeface="+mn-ea"/>
              </a:rPr>
              <a:t>Method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7A6B2EC1-8D62-497D-88E9-F618151B8805}"/>
              </a:ext>
            </a:extLst>
          </p:cNvPr>
          <p:cNvGrpSpPr/>
          <p:nvPr/>
        </p:nvGrpSpPr>
        <p:grpSpPr>
          <a:xfrm>
            <a:off x="175207" y="126594"/>
            <a:ext cx="605224" cy="521970"/>
            <a:chOff x="4365646" y="1521907"/>
            <a:chExt cx="438463" cy="521970"/>
          </a:xfrm>
          <a:solidFill>
            <a:srgbClr val="A40000"/>
          </a:solidFill>
        </p:grpSpPr>
        <p:sp>
          <p:nvSpPr>
            <p:cNvPr id="6" name="圆角矩形 31">
              <a:extLst>
                <a:ext uri="{FF2B5EF4-FFF2-40B4-BE49-F238E27FC236}">
                  <a16:creationId xmlns:a16="http://schemas.microsoft.com/office/drawing/2014/main" id="{A76689B0-6F76-410A-9C52-CA0DF2D9E084}"/>
                </a:ext>
              </a:extLst>
            </p:cNvPr>
            <p:cNvSpPr/>
            <p:nvPr/>
          </p:nvSpPr>
          <p:spPr>
            <a:xfrm>
              <a:off x="4397265" y="1522520"/>
              <a:ext cx="393028" cy="3930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53C2DD7F-B217-4D26-B7E5-50AE24C44168}"/>
                </a:ext>
              </a:extLst>
            </p:cNvPr>
            <p:cNvSpPr txBox="1"/>
            <p:nvPr/>
          </p:nvSpPr>
          <p:spPr>
            <a:xfrm>
              <a:off x="4365646" y="1521907"/>
              <a:ext cx="438463" cy="5219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46BF909B-23D0-47FF-B0E7-E42F6D9B408E}"/>
              </a:ext>
            </a:extLst>
          </p:cNvPr>
          <p:cNvSpPr txBox="1"/>
          <p:nvPr/>
        </p:nvSpPr>
        <p:spPr>
          <a:xfrm>
            <a:off x="324853" y="973302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Model : Encoder</a:t>
            </a:r>
          </a:p>
        </p:txBody>
      </p:sp>
    </p:spTree>
    <p:extLst>
      <p:ext uri="{BB962C8B-B14F-4D97-AF65-F5344CB8AC3E}">
        <p14:creationId xmlns:p14="http://schemas.microsoft.com/office/powerpoint/2010/main" val="2471492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8F835408-C007-4636-BB93-9B06CCA050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07" y="1542088"/>
            <a:ext cx="5914978" cy="481058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A248203-7385-4CF2-8DB6-AAA5F4EF8241}"/>
              </a:ext>
            </a:extLst>
          </p:cNvPr>
          <p:cNvSpPr txBox="1"/>
          <p:nvPr/>
        </p:nvSpPr>
        <p:spPr>
          <a:xfrm>
            <a:off x="780415" y="127000"/>
            <a:ext cx="48895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sym typeface="+mn-ea"/>
              </a:rPr>
              <a:t>Method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75BE135-9E77-467D-A409-023F284C44E4}"/>
              </a:ext>
            </a:extLst>
          </p:cNvPr>
          <p:cNvGrpSpPr/>
          <p:nvPr/>
        </p:nvGrpSpPr>
        <p:grpSpPr>
          <a:xfrm>
            <a:off x="175207" y="126594"/>
            <a:ext cx="605224" cy="521970"/>
            <a:chOff x="4365646" y="1521907"/>
            <a:chExt cx="438463" cy="521970"/>
          </a:xfrm>
          <a:solidFill>
            <a:srgbClr val="A40000"/>
          </a:solidFill>
        </p:grpSpPr>
        <p:sp>
          <p:nvSpPr>
            <p:cNvPr id="6" name="圆角矩形 31">
              <a:extLst>
                <a:ext uri="{FF2B5EF4-FFF2-40B4-BE49-F238E27FC236}">
                  <a16:creationId xmlns:a16="http://schemas.microsoft.com/office/drawing/2014/main" id="{F9A491E5-4348-4826-B19D-C33579B5F29A}"/>
                </a:ext>
              </a:extLst>
            </p:cNvPr>
            <p:cNvSpPr/>
            <p:nvPr/>
          </p:nvSpPr>
          <p:spPr>
            <a:xfrm>
              <a:off x="4397265" y="1522520"/>
              <a:ext cx="393028" cy="3930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E63BC409-4169-4A2D-8014-7FFC175535AC}"/>
                </a:ext>
              </a:extLst>
            </p:cNvPr>
            <p:cNvSpPr txBox="1"/>
            <p:nvPr/>
          </p:nvSpPr>
          <p:spPr>
            <a:xfrm>
              <a:off x="4365646" y="1521907"/>
              <a:ext cx="438463" cy="5219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5FA7A442-7B81-4EF4-AE16-DD8749D43A7F}"/>
              </a:ext>
            </a:extLst>
          </p:cNvPr>
          <p:cNvSpPr txBox="1"/>
          <p:nvPr/>
        </p:nvSpPr>
        <p:spPr>
          <a:xfrm>
            <a:off x="294775" y="890539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Model : Decoder</a:t>
            </a:r>
          </a:p>
        </p:txBody>
      </p:sp>
    </p:spTree>
    <p:extLst>
      <p:ext uri="{BB962C8B-B14F-4D97-AF65-F5344CB8AC3E}">
        <p14:creationId xmlns:p14="http://schemas.microsoft.com/office/powerpoint/2010/main" val="398451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695065" y="2797175"/>
            <a:ext cx="5448935" cy="760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zh-CN" altLang="en-US" sz="4350" b="1" dirty="0">
                <a:sym typeface="+mn-ea"/>
              </a:rPr>
              <a:t>Experiment</a:t>
            </a:r>
          </a:p>
        </p:txBody>
      </p:sp>
      <p:sp>
        <p:nvSpPr>
          <p:cNvPr id="6" name="任意多边形 9"/>
          <p:cNvSpPr/>
          <p:nvPr/>
        </p:nvSpPr>
        <p:spPr>
          <a:xfrm>
            <a:off x="1931864" y="2227324"/>
            <a:ext cx="1678388" cy="1900238"/>
          </a:xfrm>
          <a:custGeom>
            <a:avLst/>
            <a:gdLst>
              <a:gd name="connsiteX0" fmla="*/ 0 w 2237850"/>
              <a:gd name="connsiteY0" fmla="*/ 0 h 2533650"/>
              <a:gd name="connsiteX1" fmla="*/ 2237850 w 2237850"/>
              <a:gd name="connsiteY1" fmla="*/ 0 h 2533650"/>
              <a:gd name="connsiteX2" fmla="*/ 2237850 w 2237850"/>
              <a:gd name="connsiteY2" fmla="*/ 666749 h 2533650"/>
              <a:gd name="connsiteX3" fmla="*/ 2148627 w 2237850"/>
              <a:gd name="connsiteY3" fmla="*/ 666749 h 2533650"/>
              <a:gd name="connsiteX4" fmla="*/ 2148627 w 2237850"/>
              <a:gd name="connsiteY4" fmla="*/ 89223 h 2533650"/>
              <a:gd name="connsiteX5" fmla="*/ 89223 w 2237850"/>
              <a:gd name="connsiteY5" fmla="*/ 89223 h 2533650"/>
              <a:gd name="connsiteX6" fmla="*/ 89223 w 2237850"/>
              <a:gd name="connsiteY6" fmla="*/ 2444427 h 2533650"/>
              <a:gd name="connsiteX7" fmla="*/ 2148627 w 2237850"/>
              <a:gd name="connsiteY7" fmla="*/ 2444427 h 2533650"/>
              <a:gd name="connsiteX8" fmla="*/ 2148627 w 2237850"/>
              <a:gd name="connsiteY8" fmla="*/ 1981136 h 2533650"/>
              <a:gd name="connsiteX9" fmla="*/ 2237850 w 2237850"/>
              <a:gd name="connsiteY9" fmla="*/ 1981136 h 2533650"/>
              <a:gd name="connsiteX10" fmla="*/ 2237850 w 2237850"/>
              <a:gd name="connsiteY10" fmla="*/ 2533650 h 2533650"/>
              <a:gd name="connsiteX11" fmla="*/ 0 w 2237850"/>
              <a:gd name="connsiteY11" fmla="*/ 2533650 h 2533650"/>
              <a:gd name="connsiteX12" fmla="*/ 0 w 2237850"/>
              <a:gd name="connsiteY12" fmla="*/ 0 h 25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7850" h="2533650">
                <a:moveTo>
                  <a:pt x="0" y="0"/>
                </a:moveTo>
                <a:lnTo>
                  <a:pt x="2237850" y="0"/>
                </a:lnTo>
                <a:lnTo>
                  <a:pt x="2237850" y="666749"/>
                </a:lnTo>
                <a:lnTo>
                  <a:pt x="2148627" y="666749"/>
                </a:lnTo>
                <a:lnTo>
                  <a:pt x="2148627" y="89223"/>
                </a:lnTo>
                <a:lnTo>
                  <a:pt x="89223" y="89223"/>
                </a:lnTo>
                <a:lnTo>
                  <a:pt x="89223" y="2444427"/>
                </a:lnTo>
                <a:lnTo>
                  <a:pt x="2148627" y="2444427"/>
                </a:lnTo>
                <a:lnTo>
                  <a:pt x="2148627" y="1981136"/>
                </a:lnTo>
                <a:lnTo>
                  <a:pt x="2237850" y="1981136"/>
                </a:lnTo>
                <a:lnTo>
                  <a:pt x="2237850" y="2533650"/>
                </a:lnTo>
                <a:lnTo>
                  <a:pt x="0" y="2533650"/>
                </a:lnTo>
                <a:lnTo>
                  <a:pt x="0" y="0"/>
                </a:lnTo>
                <a:close/>
              </a:path>
            </a:pathLst>
          </a:cu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60489" y="2199553"/>
            <a:ext cx="935438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450" dirty="0">
                <a:solidFill>
                  <a:srgbClr val="A40000"/>
                </a:solidFill>
                <a:latin typeface="Impact" panose="020B0806030902050204" pitchFamily="34" charset="0"/>
              </a:rPr>
              <a:t>3</a:t>
            </a:r>
            <a:endParaRPr lang="zh-CN" altLang="en-US" sz="12450" dirty="0">
              <a:solidFill>
                <a:srgbClr val="A40000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80415" y="127000"/>
            <a:ext cx="4585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sym typeface="+mn-ea"/>
              </a:rPr>
              <a:t>Experiment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75207" y="126594"/>
            <a:ext cx="605224" cy="521970"/>
            <a:chOff x="4365646" y="1521907"/>
            <a:chExt cx="438463" cy="521970"/>
          </a:xfrm>
          <a:solidFill>
            <a:srgbClr val="A40000"/>
          </a:solidFill>
        </p:grpSpPr>
        <p:sp>
          <p:nvSpPr>
            <p:cNvPr id="16" name="圆角矩形 31"/>
            <p:cNvSpPr/>
            <p:nvPr/>
          </p:nvSpPr>
          <p:spPr>
            <a:xfrm>
              <a:off x="4397265" y="1522520"/>
              <a:ext cx="393028" cy="3930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365646" y="1521907"/>
              <a:ext cx="438463" cy="5219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3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185" y="962660"/>
            <a:ext cx="6946265" cy="27298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13255" y="3692525"/>
            <a:ext cx="53187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Table1</a:t>
            </a:r>
            <a:r>
              <a:rPr lang="en-US" altLang="zh-CN" sz="1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Comparison with RetinaNet on the COCO2017 validation set.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820" y="4084955"/>
            <a:ext cx="5166360" cy="19018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859915" y="5986780"/>
            <a:ext cx="54235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Table4</a:t>
            </a:r>
            <a:r>
              <a:rPr lang="en-US" altLang="zh-CN" sz="1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Effect of Dilated Encoder and Uniform Matching with ResNet-50.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80415" y="127000"/>
            <a:ext cx="4585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sym typeface="+mn-ea"/>
              </a:rPr>
              <a:t>Experiment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75207" y="126594"/>
            <a:ext cx="605224" cy="521970"/>
            <a:chOff x="4365646" y="1521907"/>
            <a:chExt cx="438463" cy="521970"/>
          </a:xfrm>
          <a:solidFill>
            <a:srgbClr val="A40000"/>
          </a:solidFill>
        </p:grpSpPr>
        <p:sp>
          <p:nvSpPr>
            <p:cNvPr id="16" name="圆角矩形 31"/>
            <p:cNvSpPr/>
            <p:nvPr/>
          </p:nvSpPr>
          <p:spPr>
            <a:xfrm>
              <a:off x="4397265" y="1522520"/>
              <a:ext cx="393028" cy="3930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365646" y="1521907"/>
              <a:ext cx="438463" cy="5219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3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797050" y="3017520"/>
            <a:ext cx="55511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Table2</a:t>
            </a:r>
            <a:r>
              <a:rPr lang="en-US" altLang="zh-CN" sz="1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Table 2. Comparison with DETR on the COCO2017 validation set.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5" y="1072515"/>
            <a:ext cx="8429625" cy="18573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480" y="3771265"/>
            <a:ext cx="5781675" cy="10287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284095" y="4892040"/>
            <a:ext cx="45758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Table3</a:t>
            </a:r>
            <a:r>
              <a:rPr lang="en-US" altLang="zh-CN" sz="1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Comparison with YOLOv4 on the COCO test-dev set.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60232" y="1055951"/>
            <a:ext cx="2046907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525520" y="2397760"/>
            <a:ext cx="42297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Introduction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3526155" y="3510280"/>
            <a:ext cx="4432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Method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3526155" y="4622165"/>
            <a:ext cx="5617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Experiment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2526094" y="2397819"/>
            <a:ext cx="626099" cy="533197"/>
            <a:chOff x="4365646" y="1521907"/>
            <a:chExt cx="438463" cy="523220"/>
          </a:xfrm>
          <a:solidFill>
            <a:srgbClr val="A40000"/>
          </a:solidFill>
        </p:grpSpPr>
        <p:sp>
          <p:nvSpPr>
            <p:cNvPr id="16" name="圆角矩形 31"/>
            <p:cNvSpPr/>
            <p:nvPr/>
          </p:nvSpPr>
          <p:spPr>
            <a:xfrm>
              <a:off x="4397265" y="1522520"/>
              <a:ext cx="393028" cy="3930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365646" y="1521907"/>
              <a:ext cx="438463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526094" y="3515139"/>
            <a:ext cx="605224" cy="523220"/>
            <a:chOff x="4369704" y="2091276"/>
            <a:chExt cx="438463" cy="523220"/>
          </a:xfrm>
          <a:solidFill>
            <a:srgbClr val="A40000"/>
          </a:solidFill>
        </p:grpSpPr>
        <p:sp>
          <p:nvSpPr>
            <p:cNvPr id="19" name="圆角矩形 33"/>
            <p:cNvSpPr/>
            <p:nvPr/>
          </p:nvSpPr>
          <p:spPr>
            <a:xfrm>
              <a:off x="4397265" y="2091276"/>
              <a:ext cx="393028" cy="3930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369704" y="2091276"/>
              <a:ext cx="438463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519410" y="4622482"/>
            <a:ext cx="605224" cy="523220"/>
            <a:chOff x="4365646" y="2663582"/>
            <a:chExt cx="438463" cy="523220"/>
          </a:xfrm>
          <a:solidFill>
            <a:srgbClr val="A40000"/>
          </a:solidFill>
        </p:grpSpPr>
        <p:sp>
          <p:nvSpPr>
            <p:cNvPr id="22" name="圆角矩形 35"/>
            <p:cNvSpPr/>
            <p:nvPr/>
          </p:nvSpPr>
          <p:spPr>
            <a:xfrm>
              <a:off x="4393206" y="2663583"/>
              <a:ext cx="393028" cy="3930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365646" y="2663582"/>
              <a:ext cx="438463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9"/>
            <a:ext cx="9144000" cy="68437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3112135" y="2777490"/>
            <a:ext cx="6812915" cy="760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altLang="zh-CN" sz="435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Introduction</a:t>
            </a:r>
          </a:p>
        </p:txBody>
      </p:sp>
      <p:sp>
        <p:nvSpPr>
          <p:cNvPr id="31" name="任意多边形 9"/>
          <p:cNvSpPr/>
          <p:nvPr/>
        </p:nvSpPr>
        <p:spPr>
          <a:xfrm>
            <a:off x="1562294" y="2207639"/>
            <a:ext cx="1678388" cy="1900238"/>
          </a:xfrm>
          <a:custGeom>
            <a:avLst/>
            <a:gdLst>
              <a:gd name="connsiteX0" fmla="*/ 0 w 2237850"/>
              <a:gd name="connsiteY0" fmla="*/ 0 h 2533650"/>
              <a:gd name="connsiteX1" fmla="*/ 2237850 w 2237850"/>
              <a:gd name="connsiteY1" fmla="*/ 0 h 2533650"/>
              <a:gd name="connsiteX2" fmla="*/ 2237850 w 2237850"/>
              <a:gd name="connsiteY2" fmla="*/ 666749 h 2533650"/>
              <a:gd name="connsiteX3" fmla="*/ 2148627 w 2237850"/>
              <a:gd name="connsiteY3" fmla="*/ 666749 h 2533650"/>
              <a:gd name="connsiteX4" fmla="*/ 2148627 w 2237850"/>
              <a:gd name="connsiteY4" fmla="*/ 89223 h 2533650"/>
              <a:gd name="connsiteX5" fmla="*/ 89223 w 2237850"/>
              <a:gd name="connsiteY5" fmla="*/ 89223 h 2533650"/>
              <a:gd name="connsiteX6" fmla="*/ 89223 w 2237850"/>
              <a:gd name="connsiteY6" fmla="*/ 2444427 h 2533650"/>
              <a:gd name="connsiteX7" fmla="*/ 2148627 w 2237850"/>
              <a:gd name="connsiteY7" fmla="*/ 2444427 h 2533650"/>
              <a:gd name="connsiteX8" fmla="*/ 2148627 w 2237850"/>
              <a:gd name="connsiteY8" fmla="*/ 1981136 h 2533650"/>
              <a:gd name="connsiteX9" fmla="*/ 2237850 w 2237850"/>
              <a:gd name="connsiteY9" fmla="*/ 1981136 h 2533650"/>
              <a:gd name="connsiteX10" fmla="*/ 2237850 w 2237850"/>
              <a:gd name="connsiteY10" fmla="*/ 2533650 h 2533650"/>
              <a:gd name="connsiteX11" fmla="*/ 0 w 2237850"/>
              <a:gd name="connsiteY11" fmla="*/ 2533650 h 2533650"/>
              <a:gd name="connsiteX12" fmla="*/ 0 w 2237850"/>
              <a:gd name="connsiteY12" fmla="*/ 0 h 25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7850" h="2533650">
                <a:moveTo>
                  <a:pt x="0" y="0"/>
                </a:moveTo>
                <a:lnTo>
                  <a:pt x="2237850" y="0"/>
                </a:lnTo>
                <a:lnTo>
                  <a:pt x="2237850" y="666749"/>
                </a:lnTo>
                <a:lnTo>
                  <a:pt x="2148627" y="666749"/>
                </a:lnTo>
                <a:lnTo>
                  <a:pt x="2148627" y="89223"/>
                </a:lnTo>
                <a:lnTo>
                  <a:pt x="89223" y="89223"/>
                </a:lnTo>
                <a:lnTo>
                  <a:pt x="89223" y="2444427"/>
                </a:lnTo>
                <a:lnTo>
                  <a:pt x="2148627" y="2444427"/>
                </a:lnTo>
                <a:lnTo>
                  <a:pt x="2148627" y="1981136"/>
                </a:lnTo>
                <a:lnTo>
                  <a:pt x="2237850" y="1981136"/>
                </a:lnTo>
                <a:lnTo>
                  <a:pt x="2237850" y="2533650"/>
                </a:lnTo>
                <a:lnTo>
                  <a:pt x="0" y="2533650"/>
                </a:lnTo>
                <a:lnTo>
                  <a:pt x="0" y="0"/>
                </a:lnTo>
                <a:close/>
              </a:path>
            </a:pathLst>
          </a:cu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990919" y="2179868"/>
            <a:ext cx="935438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450" dirty="0">
                <a:solidFill>
                  <a:srgbClr val="A40000"/>
                </a:solidFill>
                <a:latin typeface="Impact" panose="020B0806030902050204" pitchFamily="34" charset="0"/>
              </a:rPr>
              <a:t>1</a:t>
            </a:r>
            <a:endParaRPr lang="zh-CN" altLang="en-US" sz="12450" dirty="0">
              <a:solidFill>
                <a:srgbClr val="A40000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80415" y="127000"/>
            <a:ext cx="48895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</a:rPr>
              <a:t>Introduction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75207" y="126594"/>
            <a:ext cx="605224" cy="523220"/>
            <a:chOff x="4365646" y="1521907"/>
            <a:chExt cx="438463" cy="523220"/>
          </a:xfrm>
          <a:solidFill>
            <a:srgbClr val="A40000"/>
          </a:solidFill>
        </p:grpSpPr>
        <p:sp>
          <p:nvSpPr>
            <p:cNvPr id="12" name="圆角矩形 31"/>
            <p:cNvSpPr/>
            <p:nvPr/>
          </p:nvSpPr>
          <p:spPr>
            <a:xfrm>
              <a:off x="4397265" y="1522520"/>
              <a:ext cx="393028" cy="3930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365646" y="1521907"/>
              <a:ext cx="438463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19075" y="918845"/>
            <a:ext cx="378460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Background</a:t>
            </a:r>
            <a:endParaRPr lang="en-US" altLang="zh-CN" sz="2800" dirty="0"/>
          </a:p>
        </p:txBody>
      </p:sp>
      <p:sp>
        <p:nvSpPr>
          <p:cNvPr id="2" name="文本框 1"/>
          <p:cNvSpPr txBox="1"/>
          <p:nvPr/>
        </p:nvSpPr>
        <p:spPr>
          <a:xfrm>
            <a:off x="718185" y="1604645"/>
            <a:ext cx="731012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FPN(Feature Pyramid Network):</a:t>
            </a:r>
          </a:p>
          <a:p>
            <a:r>
              <a:rPr lang="en-US" altLang="zh-CN" dirty="0">
                <a:latin typeface="Arial" panose="020B0604020202020204" pitchFamily="3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       ●  </a:t>
            </a:r>
            <a:r>
              <a:rPr lang="en-US" altLang="zh-CN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multi-scale feature fusion: fusing multiple low-resolution and high-                  resolution feature inputs to obtain better representations; </a:t>
            </a:r>
          </a:p>
          <a:p>
            <a:r>
              <a:rPr lang="en-US" altLang="zh-CN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       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●  </a:t>
            </a:r>
            <a:r>
              <a:rPr lang="en-US" altLang="zh-CN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divide-and-conquer: detecting objects on different levels regarding objects’ scales.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85" y="3272155"/>
            <a:ext cx="3662045" cy="20662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90595" y="5594985"/>
            <a:ext cx="21628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ym typeface="+mn-ea"/>
              </a:rPr>
              <a:t>Feature Pyramid Network</a:t>
            </a:r>
            <a:endParaRPr lang="zh-CN" altLang="en-US" sz="14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075" y="3272155"/>
            <a:ext cx="3888740" cy="19983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80415" y="127000"/>
            <a:ext cx="48895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</a:rPr>
              <a:t>Introduction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75207" y="126594"/>
            <a:ext cx="605224" cy="523220"/>
            <a:chOff x="4365646" y="1521907"/>
            <a:chExt cx="438463" cy="523220"/>
          </a:xfrm>
          <a:solidFill>
            <a:srgbClr val="A40000"/>
          </a:solidFill>
        </p:grpSpPr>
        <p:sp>
          <p:nvSpPr>
            <p:cNvPr id="12" name="圆角矩形 31"/>
            <p:cNvSpPr/>
            <p:nvPr/>
          </p:nvSpPr>
          <p:spPr>
            <a:xfrm>
              <a:off x="4397265" y="1522520"/>
              <a:ext cx="393028" cy="3930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365646" y="1521907"/>
              <a:ext cx="438463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19075" y="918845"/>
            <a:ext cx="378460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Contribution</a:t>
            </a:r>
            <a:endParaRPr lang="en-US" altLang="zh-CN" sz="2800" dirty="0"/>
          </a:p>
        </p:txBody>
      </p:sp>
      <p:sp>
        <p:nvSpPr>
          <p:cNvPr id="2" name="文本框 1"/>
          <p:cNvSpPr txBox="1"/>
          <p:nvPr/>
        </p:nvSpPr>
        <p:spPr>
          <a:xfrm>
            <a:off x="718185" y="1530350"/>
            <a:ext cx="80448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           We show that the most signiﬁcant beneﬁts of FPN is its divide-and-conquer solution to the optimization problem in dense object detection rather than the multi-scale feature fusion.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" t="455" r="1699" b="3865"/>
          <a:stretch>
            <a:fillRect/>
          </a:stretch>
        </p:blipFill>
        <p:spPr>
          <a:xfrm>
            <a:off x="4769485" y="2416810"/>
            <a:ext cx="3923030" cy="15309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49092" t="3028" r="561" b="3090"/>
          <a:stretch>
            <a:fillRect/>
          </a:stretch>
        </p:blipFill>
        <p:spPr>
          <a:xfrm>
            <a:off x="4769485" y="3999865"/>
            <a:ext cx="3923665" cy="16783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0" y="2679065"/>
            <a:ext cx="3482975" cy="25596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A0886489-7D09-4453-9FDC-FFF7E68150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69" y="2542161"/>
            <a:ext cx="8925148" cy="195454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F55278C-A344-42DF-96F0-3B5C1A025283}"/>
              </a:ext>
            </a:extLst>
          </p:cNvPr>
          <p:cNvSpPr txBox="1"/>
          <p:nvPr/>
        </p:nvSpPr>
        <p:spPr>
          <a:xfrm>
            <a:off x="780415" y="127000"/>
            <a:ext cx="48895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Introduction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4D47B7D3-4012-408F-9A13-164AA16C6CD6}"/>
              </a:ext>
            </a:extLst>
          </p:cNvPr>
          <p:cNvGrpSpPr/>
          <p:nvPr/>
        </p:nvGrpSpPr>
        <p:grpSpPr>
          <a:xfrm>
            <a:off x="175207" y="126594"/>
            <a:ext cx="605224" cy="523220"/>
            <a:chOff x="4365646" y="1521907"/>
            <a:chExt cx="438463" cy="523220"/>
          </a:xfrm>
          <a:solidFill>
            <a:srgbClr val="A40000"/>
          </a:solidFill>
        </p:grpSpPr>
        <p:sp>
          <p:nvSpPr>
            <p:cNvPr id="6" name="圆角矩形 31">
              <a:extLst>
                <a:ext uri="{FF2B5EF4-FFF2-40B4-BE49-F238E27FC236}">
                  <a16:creationId xmlns:a16="http://schemas.microsoft.com/office/drawing/2014/main" id="{9C3D99F3-42D6-430F-827B-9EA3DCABA30D}"/>
                </a:ext>
              </a:extLst>
            </p:cNvPr>
            <p:cNvSpPr/>
            <p:nvPr/>
          </p:nvSpPr>
          <p:spPr>
            <a:xfrm>
              <a:off x="4397265" y="1522520"/>
              <a:ext cx="393028" cy="3930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05BD18A-7B6D-48CD-B88A-7BE7564CAC52}"/>
                </a:ext>
              </a:extLst>
            </p:cNvPr>
            <p:cNvSpPr txBox="1"/>
            <p:nvPr/>
          </p:nvSpPr>
          <p:spPr>
            <a:xfrm>
              <a:off x="4365646" y="1521907"/>
              <a:ext cx="438463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3247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80415" y="127000"/>
            <a:ext cx="48895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sym typeface="+mn-ea"/>
              </a:rPr>
              <a:t>Introduction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75207" y="126594"/>
            <a:ext cx="605224" cy="521970"/>
            <a:chOff x="4365646" y="1521907"/>
            <a:chExt cx="438463" cy="521970"/>
          </a:xfrm>
          <a:solidFill>
            <a:srgbClr val="A40000"/>
          </a:solidFill>
        </p:grpSpPr>
        <p:sp>
          <p:nvSpPr>
            <p:cNvPr id="12" name="圆角矩形 31"/>
            <p:cNvSpPr/>
            <p:nvPr/>
          </p:nvSpPr>
          <p:spPr>
            <a:xfrm>
              <a:off x="4397265" y="1522520"/>
              <a:ext cx="393028" cy="3930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365646" y="1521907"/>
              <a:ext cx="438463" cy="5219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5472" r="7189" b="44027"/>
          <a:stretch>
            <a:fillRect/>
          </a:stretch>
        </p:blipFill>
        <p:spPr>
          <a:xfrm>
            <a:off x="1858010" y="2197735"/>
            <a:ext cx="5228590" cy="37261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5450" y="1001395"/>
            <a:ext cx="80937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       </a:t>
            </a:r>
            <a:r>
              <a:rPr lang="zh-CN" altLang="en-US"/>
              <a:t>Compared with SiSo encoders, the MiMo encoder brings enormous memory burdens to the encoder and the decoder(134G vs. 6G) . Moreover, the detector with MiMo encoder runs much slower than the ones with SiSo encoders (13 FPS vs. 34 FPS) 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80415" y="127000"/>
            <a:ext cx="48895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Introduction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75207" y="126594"/>
            <a:ext cx="605224" cy="523220"/>
            <a:chOff x="4365646" y="1521907"/>
            <a:chExt cx="438463" cy="523220"/>
          </a:xfrm>
          <a:solidFill>
            <a:srgbClr val="A40000"/>
          </a:solidFill>
        </p:grpSpPr>
        <p:sp>
          <p:nvSpPr>
            <p:cNvPr id="12" name="圆角矩形 31"/>
            <p:cNvSpPr/>
            <p:nvPr/>
          </p:nvSpPr>
          <p:spPr>
            <a:xfrm>
              <a:off x="4397265" y="1522520"/>
              <a:ext cx="393028" cy="3930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365646" y="1521907"/>
              <a:ext cx="438463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19075" y="918845"/>
            <a:ext cx="378460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Contribution</a:t>
            </a:r>
            <a:endParaRPr lang="en-US" altLang="zh-CN" sz="2800" dirty="0"/>
          </a:p>
        </p:txBody>
      </p:sp>
      <p:sp>
        <p:nvSpPr>
          <p:cNvPr id="2" name="文本框 1"/>
          <p:cNvSpPr txBox="1"/>
          <p:nvPr/>
        </p:nvSpPr>
        <p:spPr>
          <a:xfrm>
            <a:off x="718185" y="1530350"/>
            <a:ext cx="80448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           We present YOLOF, which is a simple and efﬁcient baseline without using FPN. In YOLOF, we propose two key components, Dilated Encoder and Uniform</a:t>
            </a:r>
          </a:p>
          <a:p>
            <a:r>
              <a:rPr lang="en-US" altLang="zh-CN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Matching, bridging the performance gap between the SiSo encoder and the MiMo encoder.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68"/>
          <a:stretch>
            <a:fillRect/>
          </a:stretch>
        </p:blipFill>
        <p:spPr>
          <a:xfrm>
            <a:off x="978535" y="2886075"/>
            <a:ext cx="7186295" cy="25126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724275" y="2822575"/>
            <a:ext cx="5419725" cy="760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altLang="zh-CN" sz="4350" b="1" dirty="0">
                <a:sym typeface="+mn-ea"/>
              </a:rPr>
              <a:t>Method</a:t>
            </a:r>
          </a:p>
        </p:txBody>
      </p:sp>
      <p:sp>
        <p:nvSpPr>
          <p:cNvPr id="9" name="任意多边形 9"/>
          <p:cNvSpPr/>
          <p:nvPr/>
        </p:nvSpPr>
        <p:spPr>
          <a:xfrm>
            <a:off x="1931864" y="2227324"/>
            <a:ext cx="1678388" cy="1900238"/>
          </a:xfrm>
          <a:custGeom>
            <a:avLst/>
            <a:gdLst>
              <a:gd name="connsiteX0" fmla="*/ 0 w 2237850"/>
              <a:gd name="connsiteY0" fmla="*/ 0 h 2533650"/>
              <a:gd name="connsiteX1" fmla="*/ 2237850 w 2237850"/>
              <a:gd name="connsiteY1" fmla="*/ 0 h 2533650"/>
              <a:gd name="connsiteX2" fmla="*/ 2237850 w 2237850"/>
              <a:gd name="connsiteY2" fmla="*/ 666749 h 2533650"/>
              <a:gd name="connsiteX3" fmla="*/ 2148627 w 2237850"/>
              <a:gd name="connsiteY3" fmla="*/ 666749 h 2533650"/>
              <a:gd name="connsiteX4" fmla="*/ 2148627 w 2237850"/>
              <a:gd name="connsiteY4" fmla="*/ 89223 h 2533650"/>
              <a:gd name="connsiteX5" fmla="*/ 89223 w 2237850"/>
              <a:gd name="connsiteY5" fmla="*/ 89223 h 2533650"/>
              <a:gd name="connsiteX6" fmla="*/ 89223 w 2237850"/>
              <a:gd name="connsiteY6" fmla="*/ 2444427 h 2533650"/>
              <a:gd name="connsiteX7" fmla="*/ 2148627 w 2237850"/>
              <a:gd name="connsiteY7" fmla="*/ 2444427 h 2533650"/>
              <a:gd name="connsiteX8" fmla="*/ 2148627 w 2237850"/>
              <a:gd name="connsiteY8" fmla="*/ 1981136 h 2533650"/>
              <a:gd name="connsiteX9" fmla="*/ 2237850 w 2237850"/>
              <a:gd name="connsiteY9" fmla="*/ 1981136 h 2533650"/>
              <a:gd name="connsiteX10" fmla="*/ 2237850 w 2237850"/>
              <a:gd name="connsiteY10" fmla="*/ 2533650 h 2533650"/>
              <a:gd name="connsiteX11" fmla="*/ 0 w 2237850"/>
              <a:gd name="connsiteY11" fmla="*/ 2533650 h 2533650"/>
              <a:gd name="connsiteX12" fmla="*/ 0 w 2237850"/>
              <a:gd name="connsiteY12" fmla="*/ 0 h 25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7850" h="2533650">
                <a:moveTo>
                  <a:pt x="0" y="0"/>
                </a:moveTo>
                <a:lnTo>
                  <a:pt x="2237850" y="0"/>
                </a:lnTo>
                <a:lnTo>
                  <a:pt x="2237850" y="666749"/>
                </a:lnTo>
                <a:lnTo>
                  <a:pt x="2148627" y="666749"/>
                </a:lnTo>
                <a:lnTo>
                  <a:pt x="2148627" y="89223"/>
                </a:lnTo>
                <a:lnTo>
                  <a:pt x="89223" y="89223"/>
                </a:lnTo>
                <a:lnTo>
                  <a:pt x="89223" y="2444427"/>
                </a:lnTo>
                <a:lnTo>
                  <a:pt x="2148627" y="2444427"/>
                </a:lnTo>
                <a:lnTo>
                  <a:pt x="2148627" y="1981136"/>
                </a:lnTo>
                <a:lnTo>
                  <a:pt x="2237850" y="1981136"/>
                </a:lnTo>
                <a:lnTo>
                  <a:pt x="2237850" y="2533650"/>
                </a:lnTo>
                <a:lnTo>
                  <a:pt x="0" y="2533650"/>
                </a:lnTo>
                <a:lnTo>
                  <a:pt x="0" y="0"/>
                </a:lnTo>
                <a:close/>
              </a:path>
            </a:pathLst>
          </a:cu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60489" y="2199553"/>
            <a:ext cx="935438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450" dirty="0">
                <a:solidFill>
                  <a:srgbClr val="A40000"/>
                </a:solidFill>
                <a:latin typeface="Impact" panose="020B0806030902050204" pitchFamily="34" charset="0"/>
              </a:rPr>
              <a:t>2</a:t>
            </a:r>
            <a:endParaRPr lang="zh-CN" altLang="en-US" sz="12450" dirty="0">
              <a:solidFill>
                <a:srgbClr val="A40000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BDML_template</Template>
  <TotalTime>49</TotalTime>
  <Words>550</Words>
  <Application>Microsoft Office PowerPoint</Application>
  <PresentationFormat>全屏显示(4:3)</PresentationFormat>
  <Paragraphs>80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宋体</vt:lpstr>
      <vt:lpstr>Arial</vt:lpstr>
      <vt:lpstr>Calibri</vt:lpstr>
      <vt:lpstr>Calibri Light</vt:lpstr>
      <vt:lpstr>Impact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Naria Petrova</dc:creator>
  <cp:lastModifiedBy>wang junjie</cp:lastModifiedBy>
  <cp:revision>327</cp:revision>
  <dcterms:created xsi:type="dcterms:W3CDTF">2018-12-28T03:18:00Z</dcterms:created>
  <dcterms:modified xsi:type="dcterms:W3CDTF">2021-12-10T05:39:28Z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  <property fmtid="{D5CDD505-2E9C-101B-9397-08002B2CF9AE}" pid="3" name="ICV">
    <vt:lpwstr>058A8AEDB89D426B93E043BA55BABE07</vt:lpwstr>
  </property>
</Properties>
</file>